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5" r:id="rId3"/>
    <p:sldId id="277" r:id="rId4"/>
    <p:sldId id="278" r:id="rId5"/>
    <p:sldId id="279" r:id="rId6"/>
    <p:sldId id="291" r:id="rId7"/>
    <p:sldId id="292" r:id="rId8"/>
    <p:sldId id="293" r:id="rId9"/>
    <p:sldId id="288" r:id="rId10"/>
    <p:sldId id="294" r:id="rId11"/>
    <p:sldId id="303" r:id="rId12"/>
    <p:sldId id="284" r:id="rId13"/>
    <p:sldId id="304" r:id="rId14"/>
    <p:sldId id="295" r:id="rId15"/>
    <p:sldId id="301" r:id="rId16"/>
    <p:sldId id="302" r:id="rId17"/>
    <p:sldId id="289" r:id="rId18"/>
    <p:sldId id="296" r:id="rId19"/>
    <p:sldId id="297" r:id="rId20"/>
    <p:sldId id="298" r:id="rId21"/>
    <p:sldId id="299" r:id="rId22"/>
    <p:sldId id="290" r:id="rId23"/>
    <p:sldId id="300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334"/>
    <a:srgbClr val="232461"/>
    <a:srgbClr val="FFF0DC"/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103" d="100"/>
          <a:sy n="103" d="100"/>
        </p:scale>
        <p:origin x="11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GALIOJANČIOS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B25-4F94-BEB3-F15B3B1169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6BA8B57-436F-4A95-A8BB-62E8E77D86F6}" type="VALUE">
                      <a:rPr lang="en-US" smtClean="0"/>
                      <a:pPr/>
                      <a:t>[REIKŠMĖ]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9876524-53E6-46E0-A099-DE57770E72B7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25-4F94-BEB3-F15B3B11692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NEGALIOJANČIOS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B65F50F-C9E3-4CB4-993A-929023B5C6C7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F4DA689-14DF-4960-BBFA-21FA622FDB0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CB25-4F94-BEB3-F15B3B116925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Stulpelis1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7F01C58-B210-4948-9126-4772AE6C8DA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B25-4F94-BEB3-F15B3B1169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6F58A27-F6CF-4286-842D-66E3035AF6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B25-4F94-BEB3-F15B3B116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GALIOJANČIOS</c:v>
                </c:pt>
                <c:pt idx="1">
                  <c:v>NEGALIOJANČIOS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CB25-4F94-BEB3-F15B3B116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27908031"/>
        <c:axId val="1027898879"/>
      </c:barChart>
      <c:catAx>
        <c:axId val="1027908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898879"/>
        <c:crosses val="autoZero"/>
        <c:auto val="1"/>
        <c:lblAlgn val="ctr"/>
        <c:lblOffset val="100"/>
        <c:noMultiLvlLbl val="0"/>
      </c:catAx>
      <c:valAx>
        <c:axId val="102789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908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2900527536208"/>
          <c:y val="0"/>
          <c:w val="0.44654410328060429"/>
          <c:h val="1"/>
        </c:manualLayout>
      </c:layout>
      <c:pie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9-4634-9D03-D8F1310504A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6B6-48E6-BFE5-1D34B89E17D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6B6-48E6-BFE5-1D34B89E17D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D8-4C8F-82B7-73D96217805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3D8-4C8F-82B7-73D96217805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D8-4C8F-82B7-73D96217805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6B6-48E6-BFE5-1D34B89E17D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3D8-4C8F-82B7-73D9621780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24,4%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11,3%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9,3%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F2A-4A5F-B576-F16BEC1407B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40,7%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49-4634-9D03-D8F1310504A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6B6-48E6-BFE5-1D34B89E17D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Lapas1!$A$2:$A$14</c:f>
              <c:strCache>
                <c:ptCount val="9"/>
                <c:pt idx="0">
                  <c:v>PSICHOLOGO, LOGOPEDO UŽSIĖMIMAI</c:v>
                </c:pt>
                <c:pt idx="1">
                  <c:v>KINEZITERAPINIAI UŽSIĖMIMAI</c:v>
                </c:pt>
                <c:pt idx="3">
                  <c:v>SPEC. PRIEŽIŪRA</c:v>
                </c:pt>
                <c:pt idx="4">
                  <c:v>MOKYMAS NAMUOSE</c:v>
                </c:pt>
                <c:pt idx="5">
                  <c:v>NENURODYTA</c:v>
                </c:pt>
                <c:pt idx="6">
                  <c:v>PRITAIKYTA SĖDĖJIMO VIETA</c:v>
                </c:pt>
                <c:pt idx="7">
                  <c:v>SKUBIOS PAGALBOS POREIKIS</c:v>
                </c:pt>
                <c:pt idx="8">
                  <c:v>SPEC. PRATIMAI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0.24399999999999999</c:v>
                </c:pt>
                <c:pt idx="1">
                  <c:v>0.113</c:v>
                </c:pt>
                <c:pt idx="3">
                  <c:v>0.02</c:v>
                </c:pt>
                <c:pt idx="4" formatCode="0%">
                  <c:v>9.2999999999999999E-2</c:v>
                </c:pt>
                <c:pt idx="5" formatCode="0%">
                  <c:v>0.47399999999999998</c:v>
                </c:pt>
                <c:pt idx="6" formatCode="0%">
                  <c:v>0.06</c:v>
                </c:pt>
                <c:pt idx="7" formatCode="0%">
                  <c:v>3.3000000000000002E-2</c:v>
                </c:pt>
                <c:pt idx="8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223-43E5-AD18-48CE38C5BA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223-43E5-AD18-48CE38C5BA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223-43E5-AD18-48CE38C5BA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223-43E5-AD18-48CE38C5BA33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62.2</c:v>
                </c:pt>
                <c:pt idx="1">
                  <c:v>37.799999999999997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23-43E5-AD18-48CE38C5BA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C6-43EF-9F6E-A40B8EF94A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C6-43EF-9F6E-A40B8EF94A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EC6-43EF-9F6E-A40B8EF94A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EC6-43EF-9F6E-A40B8EF94A3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956D880-B7FB-4AE3-90B6-B36C941FDCA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C6-43EF-9F6E-A40B8EF94A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F359E6A-7138-4F33-92BB-B41A577235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C6-43EF-9F6E-A40B8EF94A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9E3A94-8FEA-401A-B4CC-7F00BA03C7C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C6-43EF-9F6E-A40B8EF94A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A9334FE-8E9D-4DD3-9AA3-C03B590AC3AC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EC6-43EF-9F6E-A40B8EF94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NEPAŽYMĖTA</c:v>
                </c:pt>
                <c:pt idx="1">
                  <c:v>NĖRA PATALOGIJOS</c:v>
                </c:pt>
                <c:pt idx="2">
                  <c:v>PAVIENIŲ DANTŲ PATALOGIJA</c:v>
                </c:pt>
                <c:pt idx="3">
                  <c:v>ŽANDIKAULIŲ PATALOGIJA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36.1</c:v>
                </c:pt>
                <c:pt idx="1">
                  <c:v>25.3</c:v>
                </c:pt>
                <c:pt idx="2">
                  <c:v>13.3</c:v>
                </c:pt>
                <c:pt idx="3">
                  <c:v>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C6-43EF-9F6E-A40B8EF94A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193279178130465E-4"/>
          <c:y val="2.2672538699403767E-2"/>
          <c:w val="0.82935164066737688"/>
          <c:h val="0.6481108580528089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DB-418D-84F9-1EC6EE86DA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DB-418D-84F9-1EC6EE86DA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DB-418D-84F9-1EC6EE86DA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DB-418D-84F9-1EC6EE86DA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DB-418D-84F9-1EC6EE86DAB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D2DB-418D-84F9-1EC6EE86DAB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AA2163E-10F9-4CA2-9F78-7A0156156ED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2DB-418D-84F9-1EC6EE86DA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66152DE-EDEB-4077-9D7C-416C4E1146EC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DB-418D-84F9-1EC6EE86DAB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11,9%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DB-418D-84F9-1EC6EE86DA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6943065-BBAF-4353-B5FA-C0ECDC598C40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2DB-418D-84F9-1EC6EE86DAB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3C5D7CC-874C-4AD6-BD70-1B4B7FE7BE9E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2DB-418D-84F9-1EC6EE86DA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Lapas1!$A$2:$A$7</c:f>
              <c:strCache>
                <c:ptCount val="6"/>
                <c:pt idx="0">
                  <c:v>labai žemas</c:v>
                </c:pt>
                <c:pt idx="1">
                  <c:v>vidutinis intensyvumas</c:v>
                </c:pt>
                <c:pt idx="2">
                  <c:v>aukštas intensyvumas</c:v>
                </c:pt>
                <c:pt idx="3">
                  <c:v>labai aukštas </c:v>
                </c:pt>
                <c:pt idx="5">
                  <c:v>žemas</c:v>
                </c:pt>
              </c:strCache>
            </c:strRef>
          </c:cat>
          <c:val>
            <c:numRef>
              <c:f>Lapas1!$B$2:$B$7</c:f>
              <c:numCache>
                <c:formatCode>General</c:formatCode>
                <c:ptCount val="6"/>
                <c:pt idx="0">
                  <c:v>7.3</c:v>
                </c:pt>
                <c:pt idx="1">
                  <c:v>13.9</c:v>
                </c:pt>
                <c:pt idx="2">
                  <c:v>11.9</c:v>
                </c:pt>
                <c:pt idx="3">
                  <c:v>5.3</c:v>
                </c:pt>
                <c:pt idx="5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2DB-418D-84F9-1EC6EE86DAB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AC-436E-9CC4-A54F579286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AC-436E-9CC4-A54F579286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6AC-436E-9CC4-A54F579286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AC-436E-9CC4-A54F579286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5A5F0AA-CECD-4A36-BC2A-B5F1A8A4C46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6AC-436E-9CC4-A54F579286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E16F186-3782-473C-AA62-F86B8AA79DC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AC-436E-9CC4-A54F579286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0B29CE-EEB5-42F8-8EB3-563C6B2D4076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AC-436E-9CC4-A54F579286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44,8%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AC-436E-9CC4-A54F57928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SVEIKI DANTYS</c:v>
                </c:pt>
                <c:pt idx="3">
                  <c:v>NESVEIKI DANTYS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55.2</c:v>
                </c:pt>
                <c:pt idx="3">
                  <c:v>44.8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AC-436E-9CC4-A54F579286B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F6D-4224-ADBB-B9FF9D4F68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F6D-4224-ADBB-B9FF9D4F68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F6D-4224-ADBB-B9FF9D4F68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F6D-4224-ADBB-B9FF9D4F68B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93,1%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6D-4224-ADBB-B9FF9D4F68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6D-4224-ADBB-B9FF9D4F68BF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0.93100000000000005</c:v>
                </c:pt>
                <c:pt idx="1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6D-4224-ADBB-B9FF9D4F68B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2816338055698"/>
          <c:y val="4.060913705583756E-2"/>
          <c:w val="0.46598856882473988"/>
          <c:h val="0.88648067468723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38,1%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248-4D2E-A5DA-5FC2F15FFB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248-4D2E-A5DA-5FC2F15FFB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248-4D2E-A5DA-5FC2F15FFB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2E1E9FB-67C9-4982-BCD3-7D22375C0BC2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248-4D2E-A5DA-5FC2F15FFB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38.1</c:v>
                </c:pt>
                <c:pt idx="1">
                  <c:v>41</c:v>
                </c:pt>
                <c:pt idx="2">
                  <c:v>15.7</c:v>
                </c:pt>
                <c:pt idx="3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B-4A36-82B5-7E728613BBDB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35,1%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248-4D2E-A5DA-5FC2F15FFB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32,3%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48-4D2E-A5DA-5FC2F15FFB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33F8153-9912-4252-9125-2BEA2B00B696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48-4D2E-A5DA-5FC2F15FFB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F31E861-233A-44F9-B4B0-4FE741A905B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48-4D2E-A5DA-5FC2F15FFB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35.1</c:v>
                </c:pt>
                <c:pt idx="1">
                  <c:v>32</c:v>
                </c:pt>
                <c:pt idx="2">
                  <c:v>20.3</c:v>
                </c:pt>
                <c:pt idx="3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B-4A36-82B5-7E728613BBDB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B3B-4A36-82B5-7E728613BB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4542848"/>
        <c:axId val="134544384"/>
      </c:barChart>
      <c:catAx>
        <c:axId val="13454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544384"/>
        <c:crosses val="autoZero"/>
        <c:auto val="1"/>
        <c:lblAlgn val="ctr"/>
        <c:lblOffset val="100"/>
        <c:noMultiLvlLbl val="0"/>
      </c:catAx>
      <c:valAx>
        <c:axId val="13454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54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7770983464042243"/>
          <c:y val="0.11774246715240393"/>
          <c:w val="0.22229016535957755"/>
          <c:h val="0.206519068524627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23-40B2-8FD0-4679670911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23-40B2-8FD0-4679670911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23-40B2-8FD0-4679670911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23-40B2-8FD0-46796709118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64,9%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523-40B2-8FD0-467967091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35,1%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523-40B2-8FD0-4679670911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0.63200000000000001</c:v>
                </c:pt>
                <c:pt idx="1">
                  <c:v>0.36799999999999999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23-40B2-8FD0-4679670911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998725379253477"/>
          <c:y val="0.76718707529219898"/>
          <c:w val="0.44090147970794208"/>
          <c:h val="0.14524327262843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8-12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28,5%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 formatCode="0.00%">
                  <c:v>0.28499999999999998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2-461A-A9B8-A723D43EB8B1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13-17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27,8%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BB2-461A-A9B8-A723D43EB8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0.27800000000000002</c:v>
                </c:pt>
                <c:pt idx="1">
                  <c:v>0.152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2-461A-A9B8-A723D43EB8B1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18-22 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BB2-461A-A9B8-A723D43EB8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9,9%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Lapas1!$D$2:$D$5</c:f>
              <c:numCache>
                <c:formatCode>0.00%</c:formatCode>
                <c:ptCount val="4"/>
                <c:pt idx="0">
                  <c:v>8.5999999999999993E-2</c:v>
                </c:pt>
                <c:pt idx="1">
                  <c:v>9.9000000000000005E-2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2-461A-A9B8-A723D43EB8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9555536"/>
        <c:axId val="1899556368"/>
      </c:barChart>
      <c:catAx>
        <c:axId val="189955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556368"/>
        <c:crosses val="autoZero"/>
        <c:auto val="1"/>
        <c:lblAlgn val="ctr"/>
        <c:lblOffset val="100"/>
        <c:noMultiLvlLbl val="0"/>
      </c:catAx>
      <c:valAx>
        <c:axId val="189955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55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51,6%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5,8</a:t>
                    </a:r>
                  </a:p>
                  <a:p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37,1%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F2A-4A5F-B576-F16BEC140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2">
                  <c:v>PARENGIAMOJI</c:v>
                </c:pt>
                <c:pt idx="3">
                  <c:v>SPECIALIOJI</c:v>
                </c:pt>
                <c:pt idx="4">
                  <c:v>ATLEISTI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 formatCode="0.00%">
                  <c:v>0.504</c:v>
                </c:pt>
                <c:pt idx="2" formatCode="0.00%">
                  <c:v>4.4999999999999998E-2</c:v>
                </c:pt>
                <c:pt idx="3" formatCode="0.00%">
                  <c:v>0.36799999999999999</c:v>
                </c:pt>
                <c:pt idx="4" formatCode="0%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80248963015827501"/>
          <c:y val="0.59561776803893951"/>
          <c:w val="0.17953412170269134"/>
          <c:h val="0.3512194563676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8-12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16,6%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56F-4B21-8819-CA583B0E4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 formatCode="0.00%">
                  <c:v>0.185</c:v>
                </c:pt>
                <c:pt idx="1">
                  <c:v>0.02</c:v>
                </c:pt>
                <c:pt idx="2" formatCode="0.00%">
                  <c:v>0.16600000000000001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F-4B21-8819-CA583B0E4C9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13-17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25,2%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56F-4B21-8819-CA583B0E4C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13,2%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56F-4B21-8819-CA583B0E4C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756F-4B21-8819-CA583B0E4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0.252</c:v>
                </c:pt>
                <c:pt idx="1">
                  <c:v>1.2999999999999999E-2</c:v>
                </c:pt>
                <c:pt idx="2">
                  <c:v>0.13200000000000001</c:v>
                </c:pt>
                <c:pt idx="3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6F-4B21-8819-CA583B0E4C9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18-22 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7,9%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56F-4B21-8819-CA583B0E4C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756F-4B21-8819-CA583B0E4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Lapas1!$D$2:$D$5</c:f>
              <c:numCache>
                <c:formatCode>0%</c:formatCode>
                <c:ptCount val="4"/>
                <c:pt idx="0" formatCode="0.00%">
                  <c:v>7.9000000000000001E-2</c:v>
                </c:pt>
                <c:pt idx="1">
                  <c:v>0.02</c:v>
                </c:pt>
                <c:pt idx="2" formatCode="0.00%">
                  <c:v>7.2999999999999995E-2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F-4B21-8819-CA583B0E4C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2304416"/>
        <c:axId val="2062288192"/>
      </c:barChart>
      <c:catAx>
        <c:axId val="206230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288192"/>
        <c:crosses val="autoZero"/>
        <c:auto val="1"/>
        <c:lblAlgn val="ctr"/>
        <c:lblOffset val="100"/>
        <c:noMultiLvlLbl val="0"/>
      </c:catAx>
      <c:valAx>
        <c:axId val="206228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30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93-402D-84BF-01704A5A1C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93-402D-84BF-01704A5A1C1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93-402D-84BF-01704A5A1C1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93-402D-84BF-01704A5A1C1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93-402D-84BF-01704A5A1C1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193-402D-84BF-01704A5A1C1A}"/>
              </c:ext>
            </c:extLst>
          </c:dPt>
          <c:dLbls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1D9A78"/>
                </a:solidFill>
                <a:round/>
              </a:ln>
              <a:effectLst>
                <a:outerShdw blurRad="50800" dist="38100" dir="2700000" algn="tl" rotWithShape="0">
                  <a:srgbClr val="1D9A78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1">
                  <c:v>ANTSVORIS</c:v>
                </c:pt>
                <c:pt idx="2">
                  <c:v>NENURODYTA</c:v>
                </c:pt>
                <c:pt idx="3">
                  <c:v>NORMALUS SVORIS</c:v>
                </c:pt>
                <c:pt idx="4">
                  <c:v>NUTUKIMAS</c:v>
                </c:pt>
                <c:pt idx="5">
                  <c:v>PER MAŽAS </c:v>
                </c:pt>
              </c:strCache>
            </c:strRef>
          </c:cat>
          <c:val>
            <c:numRef>
              <c:f>Lapas1!$B$2:$B$7</c:f>
              <c:numCache>
                <c:formatCode>0.00%</c:formatCode>
                <c:ptCount val="6"/>
                <c:pt idx="1">
                  <c:v>0.157</c:v>
                </c:pt>
                <c:pt idx="2">
                  <c:v>0.157</c:v>
                </c:pt>
                <c:pt idx="3">
                  <c:v>0.35799999999999998</c:v>
                </c:pt>
                <c:pt idx="4">
                  <c:v>0.14899999999999999</c:v>
                </c:pt>
                <c:pt idx="5">
                  <c:v>0.17899999999999999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193-402D-84BF-01704A5A1C1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17,3%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3752-4339-B295-7419B9CD0BB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3752-4339-B295-7419B9CD0BB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D74D74A-84E2-4F4F-9898-EDBB599534B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3752-4339-B295-7419B9CD0BB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80C7102-6CF5-4AF0-A3EC-182B3652716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752-4339-B295-7419B9CD0BB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1584FAA-FB2B-4DEB-BFB6-BA4259C5263C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752-4339-B295-7419B9CD0BBD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8BC145"/>
                </a:solidFill>
                <a:round/>
              </a:ln>
              <a:effectLst>
                <a:outerShdw blurRad="50800" dist="38100" dir="2700000" algn="tl" rotWithShape="0">
                  <a:srgbClr val="8BC145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accent2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1">
                  <c:v>ANTSVORIS</c:v>
                </c:pt>
                <c:pt idx="2">
                  <c:v>NENURODYTA</c:v>
                </c:pt>
                <c:pt idx="3">
                  <c:v>NORMALUS SVORIS</c:v>
                </c:pt>
                <c:pt idx="4">
                  <c:v>NUTUKIMAS</c:v>
                </c:pt>
                <c:pt idx="5">
                  <c:v>PER MAŽAS </c:v>
                </c:pt>
              </c:strCache>
            </c:strRef>
          </c:cat>
          <c:val>
            <c:numRef>
              <c:f>Lapas1!$C$2:$C$7</c:f>
              <c:numCache>
                <c:formatCode>General</c:formatCode>
                <c:ptCount val="6"/>
                <c:pt idx="1">
                  <c:v>17.3</c:v>
                </c:pt>
                <c:pt idx="2">
                  <c:v>1.5</c:v>
                </c:pt>
                <c:pt idx="3">
                  <c:v>42.1</c:v>
                </c:pt>
                <c:pt idx="4">
                  <c:v>16.5</c:v>
                </c:pt>
                <c:pt idx="5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00-49CA-A851-7ADF03C663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56346240"/>
        <c:axId val="1656335008"/>
      </c:barChart>
      <c:catAx>
        <c:axId val="165634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335008"/>
        <c:crosses val="autoZero"/>
        <c:auto val="1"/>
        <c:lblAlgn val="ctr"/>
        <c:lblOffset val="100"/>
        <c:noMultiLvlLbl val="0"/>
      </c:catAx>
      <c:valAx>
        <c:axId val="165633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34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188473981619632"/>
          <c:y val="0.39145892002337906"/>
          <c:w val="9.0502975234599728E-2"/>
          <c:h val="0.16084847255296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0362085988368E-2"/>
          <c:y val="1.8960079278612044E-2"/>
          <c:w val="0.91101379717149167"/>
          <c:h val="0.57334957653833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31,8%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4,2%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DA-4A43-885F-D902EDD6F48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25,2%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15,2%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Lapas1!$A$2:$A$14</c:f>
              <c:strCache>
                <c:ptCount val="10"/>
                <c:pt idx="0">
                  <c:v>CEREBRINIS PARALYŽIUS</c:v>
                </c:pt>
                <c:pt idx="1">
                  <c:v>GALŪNIŲ DEFORMACIJA, PĖDA, ČIURNA</c:v>
                </c:pt>
                <c:pt idx="2">
                  <c:v>PROTINIS ATSILIKIMAS</c:v>
                </c:pt>
                <c:pt idx="3">
                  <c:v>MIŠRŪS RAIDOS SUTRIKIMAI</c:v>
                </c:pt>
                <c:pt idx="4">
                  <c:v>AUTIZMAS</c:v>
                </c:pt>
                <c:pt idx="5">
                  <c:v>EPILEPSIJA</c:v>
                </c:pt>
                <c:pt idx="6">
                  <c:v>CUKRINIS DIABETAS</c:v>
                </c:pt>
                <c:pt idx="7">
                  <c:v>NENURODYTA</c:v>
                </c:pt>
                <c:pt idx="8">
                  <c:v>NERVŲ SISTEMOS LIGOS</c:v>
                </c:pt>
                <c:pt idx="9">
                  <c:v>ENDOKRININĖS, MITYBOS IR MEDŽIAGŲ APYKAITOS LIGOS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0.04</c:v>
                </c:pt>
                <c:pt idx="1">
                  <c:v>0.06</c:v>
                </c:pt>
                <c:pt idx="2">
                  <c:v>4.5999999999999999E-2</c:v>
                </c:pt>
                <c:pt idx="3">
                  <c:v>0.318</c:v>
                </c:pt>
                <c:pt idx="4" formatCode="0%">
                  <c:v>0.04</c:v>
                </c:pt>
                <c:pt idx="5" formatCode="0%">
                  <c:v>0.04</c:v>
                </c:pt>
                <c:pt idx="6" formatCode="0%">
                  <c:v>7.0000000000000001E-3</c:v>
                </c:pt>
                <c:pt idx="7" formatCode="0%">
                  <c:v>4.2000000000000003E-2</c:v>
                </c:pt>
                <c:pt idx="8">
                  <c:v>0.252</c:v>
                </c:pt>
                <c:pt idx="9">
                  <c:v>0.152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57709280"/>
        <c:axId val="1857694720"/>
      </c:barChart>
      <c:catAx>
        <c:axId val="185770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694720"/>
        <c:crosses val="autoZero"/>
        <c:auto val="1"/>
        <c:lblAlgn val="ctr"/>
        <c:lblOffset val="100"/>
        <c:noMultiLvlLbl val="0"/>
      </c:catAx>
      <c:valAx>
        <c:axId val="1857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70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113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783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07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381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027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2659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3145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45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415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421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655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50" r:id="rId14"/>
    <p:sldLayoutId id="2147483653" r:id="rId15"/>
    <p:sldLayoutId id="2147483655" r:id="rId16"/>
    <p:sldLayoutId id="2147483659" r:id="rId17"/>
    <p:sldLayoutId id="2147483656" r:id="rId18"/>
    <p:sldLayoutId id="2147483660" r:id="rId19"/>
    <p:sldLayoutId id="214748366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4922562"/>
            <a:ext cx="10964979" cy="834001"/>
          </a:xfrm>
        </p:spPr>
        <p:txBody>
          <a:bodyPr>
            <a:norm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itchFamily="18" charset="0"/>
              </a:rPr>
              <a:t>Parengė : visuomenės sveikatos specialistė Vesta </a:t>
            </a:r>
            <a:r>
              <a:rPr lang="lt-LT" sz="2400" b="1" dirty="0" err="1">
                <a:latin typeface="Times New Roman" panose="02020603050405020304" pitchFamily="18" charset="0"/>
                <a:cs typeface="Times New Roman" pitchFamily="18" charset="0"/>
              </a:rPr>
              <a:t>Vaičekauskienė</a:t>
            </a:r>
            <a:endParaRPr lang="en-US" sz="22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963883"/>
            <a:ext cx="10964978" cy="2405558"/>
          </a:xfrm>
        </p:spPr>
        <p:txBody>
          <a:bodyPr/>
          <a:lstStyle/>
          <a:p>
            <a:pPr algn="ctr"/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Klaipėdos </a:t>
            </a:r>
            <a:r>
              <a:rPr lang="lt-L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Medeinės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mokyklos lankančių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mokini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ų sveikatos patikrinimų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metų duomenų analizė.</a:t>
            </a:r>
            <a:b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C5635DB6-8564-4F72-BA9A-6C10CD5ED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464074"/>
              </p:ext>
            </p:extLst>
          </p:nvPr>
        </p:nvGraphicFramePr>
        <p:xfrm>
          <a:off x="323527" y="1600200"/>
          <a:ext cx="9766045" cy="47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684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 pagal amžiaus grupes</a:t>
            </a:r>
            <a:b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A1E97CB-4919-5F7B-1C68-C6861433B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8090363"/>
              </p:ext>
            </p:extLst>
          </p:nvPr>
        </p:nvGraphicFramePr>
        <p:xfrm>
          <a:off x="475861" y="1156996"/>
          <a:ext cx="10786187" cy="498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112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990507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am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ž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iaus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grupes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88BF1F4-B15A-147E-C3CF-4B46FF1D4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280055"/>
              </p:ext>
            </p:extLst>
          </p:nvPr>
        </p:nvGraphicFramePr>
        <p:xfrm>
          <a:off x="279918" y="1250302"/>
          <a:ext cx="11299372" cy="488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082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9793FA6-B97F-40C3-BB49-79B3A91D46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015898"/>
              </p:ext>
            </p:extLst>
          </p:nvPr>
        </p:nvGraphicFramePr>
        <p:xfrm>
          <a:off x="827583" y="1268760"/>
          <a:ext cx="1001013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E5ED0C7-3677-434E-8FC0-7867422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92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Fizin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būklės įvertinimas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: KMI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85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Specialiosios rekomendacijos: liga, sveikatos sutrikimas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356347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484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Specialiosios rekomendacijos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ir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pirmos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pagalbos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priemon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s,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kuri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gali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prireikti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mokiniui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253332"/>
              </p:ext>
            </p:extLst>
          </p:nvPr>
        </p:nvGraphicFramePr>
        <p:xfrm>
          <a:off x="178055" y="1236518"/>
          <a:ext cx="10773963" cy="514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333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17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08340-4CBD-46E9-A48E-265BC184701B}"/>
              </a:ext>
            </a:extLst>
          </p:cNvPr>
          <p:cNvSpPr txBox="1"/>
          <p:nvPr/>
        </p:nvSpPr>
        <p:spPr>
          <a:xfrm>
            <a:off x="1579418" y="2967335"/>
            <a:ext cx="99579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mokyklos ugdytinių </a:t>
            </a:r>
            <a:r>
              <a:rPr lang="en-US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</a:t>
            </a:r>
            <a:r>
              <a:rPr lang="lt-LT" sz="4000" b="1" u="none" strike="noStrike" dirty="0" err="1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antų</a:t>
            </a:r>
            <a:r>
              <a:rPr lang="lt-LT" sz="40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 ir žandikaulių būklės įvertinimas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2022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3 </a:t>
            </a:r>
            <a:r>
              <a:rPr lang="lt-LT" sz="40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3559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II dalis „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</a:t>
            </a:r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" užpildyta, dalis (%)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1E07230-382F-4134-9F65-64A9F76B6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759274"/>
              </p:ext>
            </p:extLst>
          </p:nvPr>
        </p:nvGraphicFramePr>
        <p:xfrm>
          <a:off x="706081" y="1700808"/>
          <a:ext cx="9300363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565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A6E700-9F44-407D-A534-9B248E1A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sąkandžio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patalogija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016451-99C9-49E2-9D5F-3A7C50117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725485"/>
              </p:ext>
            </p:extLst>
          </p:nvPr>
        </p:nvGraphicFramePr>
        <p:xfrm>
          <a:off x="1259631" y="1397000"/>
          <a:ext cx="9089714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215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379518" y="571501"/>
            <a:ext cx="9812482" cy="1330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(1)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</a:t>
            </a:r>
            <a:r>
              <a:rPr lang="en-US" altLang="lt-L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000" dirty="0" err="1">
                <a:latin typeface="Times New Roman" pitchFamily="18" charset="0"/>
                <a:cs typeface="Times New Roman" pitchFamily="18" charset="0"/>
              </a:rPr>
              <a:t>mokinio</a:t>
            </a: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 sveikatos pažymėjimas forma E027-1, kuri susideda iš dviejų dalių: I dalis Sveikatos būklės įvertinimas,  II dalis Dantų ir žandikaulių būklės įvertinimas. Sveikatą pasitikrinti reikia iki rugsėjo 15d.</a:t>
            </a: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7421EBE-E882-4D0E-928E-2768ECC6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36847"/>
            <a:ext cx="2645833" cy="5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 : KPI +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kpi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indeksas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(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ėduonies intensyvumas)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34918DF-8639-476F-AF18-F29123A59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80997"/>
              </p:ext>
            </p:extLst>
          </p:nvPr>
        </p:nvGraphicFramePr>
        <p:xfrm>
          <a:off x="323527" y="1724891"/>
          <a:ext cx="10850439" cy="465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5073DE5A-3C9D-404F-BE7D-D890BEAD4C70}"/>
              </a:ext>
            </a:extLst>
          </p:cNvPr>
          <p:cNvSpPr/>
          <p:nvPr/>
        </p:nvSpPr>
        <p:spPr>
          <a:xfrm>
            <a:off x="8562108" y="2852936"/>
            <a:ext cx="2611859" cy="20882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kpi+KPI indekso ribos: </a:t>
            </a:r>
          </a:p>
          <a:p>
            <a:r>
              <a:rPr lang="es-ES_tradnl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žemas - mažiau nei 1,2.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Žemas - 1,2-2,6.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Vidutinis 2,7-4,4.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Aukštas 4,5-6,5.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aukštas - daugiau nei 6,5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lt-LT" altLang="lt-LT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57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EAB992-9279-4EDD-88FB-61E13901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mokiniai, kurių dantys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21E9D03-04BE-4C60-A00B-138984AC2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642688"/>
              </p:ext>
            </p:extLst>
          </p:nvPr>
        </p:nvGraphicFramePr>
        <p:xfrm>
          <a:off x="683567" y="1397000"/>
          <a:ext cx="8855287" cy="46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7064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5695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11200" b="1" dirty="0">
                <a:latin typeface="Montserrat Medium" panose="00000600000000000000" pitchFamily="2" charset="-70"/>
                <a:cs typeface="Times New Roman" pitchFamily="18" charset="0"/>
              </a:rPr>
              <a:t>APIBENDRINIMAS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2/2023 m. profilaktiškai sveikatą pasitikrino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94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vaikų. </a:t>
            </a: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32,3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 buvo nurodytos bendros rekomendacijos,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lyg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nant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metais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padaug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ė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turin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specialiąsias rekomendacijas 20,3 proc.. Pritaikytas maitinimas buvo paskirstas 11,3 </a:t>
            </a:r>
            <a:r>
              <a:rPr lang="en-US" sz="8000" dirty="0">
                <a:latin typeface="Times New Roman" panose="02020603050405020304" pitchFamily="18" charset="0"/>
                <a:cs typeface="Times New Roman" pitchFamily="18" charset="0"/>
              </a:rPr>
              <a:t>proc. </a:t>
            </a:r>
            <a:r>
              <a:rPr lang="en-US" sz="8000" dirty="0" err="1">
                <a:latin typeface="Times New Roman" panose="02020603050405020304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anose="02020603050405020304" pitchFamily="18" charset="0"/>
                <a:cs typeface="Times New Roman" pitchFamily="18" charset="0"/>
              </a:rPr>
              <a:t>ų.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Vaikai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galintys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dalyvauti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veikloje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be apribojimų sudarė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35,1 proc.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51,6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priskirti pagrindinei fizinio ugdymo grupei,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37,1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priskirti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4,6 proc. –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parengiam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atleisti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lavinimo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pamok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6,7 p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51,1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22,6 proc.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Vertinant dantų ir žandikaulių būklę nurodyti vaikai turintys </a:t>
            </a:r>
            <a:r>
              <a:rPr lang="lt-LT" sz="8000" dirty="0" err="1"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patologiją sudaro 38,6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š jų 13,3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pavieni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dantų ir 25,3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žandikaulių).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9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40405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9600" b="1" dirty="0">
                <a:latin typeface="Montserrat Medium" panose="00000600000000000000" pitchFamily="2" charset="-70"/>
                <a:cs typeface="Times New Roman" pitchFamily="18" charset="0"/>
              </a:rPr>
              <a:t>REKOMENDACIJOS</a:t>
            </a:r>
          </a:p>
          <a:p>
            <a:pPr marL="0" indent="0" algn="ctr">
              <a:buNone/>
            </a:pPr>
            <a:endParaRPr lang="lt-LT" sz="6400" b="1" dirty="0">
              <a:latin typeface="Montserrat Medium" panose="00000600000000000000" pitchFamily="2" charset="-7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ormuoti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sveikos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gyvensenos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įgūdžius, </a:t>
            </a:r>
            <a:r>
              <a:rPr lang="lt-LT" sz="8000" b="1" dirty="0">
                <a:latin typeface="Times New Roman" pitchFamily="18" charset="0"/>
                <a:cs typeface="Times New Roman" pitchFamily="18" charset="0"/>
              </a:rPr>
              <a:t>bendromis mokytojų/auklėtojų ir bendruomenės pastangomis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kurti sveikatai palankią ir saugią  aplinką. 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Siekti  sveikatos ugdymą vykdyti visomis kryptimis, ypatingą dėmesį skiriant fizinio aktyvumo ir saugaus elgesio, tinkamos mitybos skatinimui, higienos įgūdžių formavimui.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Tikslinga vaikų tėvus įtraukti į sveikatos stiprinimo veiklas – organizuoti ir vykdyti mokymus, apimančius aiškią, išsamią ir patikimą informaciją apie mitybą, fizinį aktyvumą.</a:t>
            </a:r>
          </a:p>
          <a:p>
            <a:pPr marL="0" lv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Sulaukti iš šeimos gydytojų visų rekomendacijų dėl vaiko galimybių dalyvauti ugdymo veikloje.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1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597727" y="561109"/>
            <a:ext cx="9594273" cy="11949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(2)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Vadovaujantis sveikatos apsaugos ministro 2018 m. balandžio 26 d. įsakymu Nr. V-657 „Dėl elektroninės sveikatos paslaugų ir bendradarbiavimo infrastruktūros informacinės sistemos naudojimo tvarkos aprašo patvirtinimo“ pakeitimo“, nuo 2018 m. birželio 1 d. duomenys, susiję su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pažymėjimu, visose asmens sveikatos priežiūros įstaigose privalo būti tvarkomi elektroniniu būdu. Elektroniniu būdu užpildytas ir pasirašytas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pažymėjimas patenka į Elektroninę sveikatos paslaugų ir bendradarbiavimo infrastruktūros informacinę sistemą, iš kurios yra perduodamas į </a:t>
            </a:r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Higienos instituto Vaikų sveikatos stebėsenos informacinę sistemą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(VSS IS).  Su šia sistema dirba visuomenės sveikatos specialistai, vykdantys visuomenės sveikatos priežiūrą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ugdymo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staigose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altLang="lt-LT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8AAA146-D837-434C-893A-B822EEFC0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392191"/>
            <a:ext cx="2396451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3210791" y="623455"/>
            <a:ext cx="8981209" cy="991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rezultatų svarba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Kasmetinių</a:t>
            </a:r>
            <a:r>
              <a:rPr lang="en-US" altLang="lt-LT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</a:p>
          <a:p>
            <a:pPr marL="0" indent="0" algn="just">
              <a:buNone/>
            </a:pPr>
            <a:endParaRPr lang="en-US" sz="32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B028049-09F6-41F9-929E-320A93FE5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402583"/>
            <a:ext cx="2458797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Medeinės</a:t>
            </a: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mokyklos ugdytinių sveikatos būklė 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2022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3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</a:br>
            <a:br>
              <a:rPr lang="lt-LT" altLang="lt-LT" sz="4400" dirty="0">
                <a:latin typeface="Montserrat Medium" panose="00000600000000000000" pitchFamily="2" charset="-70"/>
              </a:rPr>
            </a:br>
            <a:endParaRPr lang="en-US" sz="4400" dirty="0">
              <a:latin typeface="Montserrat Medium" panose="00000600000000000000" pitchFamily="2" charset="-7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SVEIKATOS PA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ŽYMĖJIMO BŪSENA</a:t>
            </a:r>
            <a:endParaRPr lang="en-US" sz="36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B6D3F90-064B-4022-8691-5DDBEE694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952087"/>
              </p:ext>
            </p:extLst>
          </p:nvPr>
        </p:nvGraphicFramePr>
        <p:xfrm>
          <a:off x="1115615" y="1397000"/>
          <a:ext cx="915060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35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 dalis "Fizinės būklės įvertinimas" užpildyta, dalis (%)</a:t>
            </a:r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B107E06-EB6C-42DD-80BC-EF1D246831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604232"/>
              </p:ext>
            </p:extLst>
          </p:nvPr>
        </p:nvGraphicFramePr>
        <p:xfrm>
          <a:off x="706081" y="1381991"/>
          <a:ext cx="9944601" cy="463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7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C5170C-141C-4165-9301-6F7AB94A68CB}"/>
              </a:ext>
            </a:extLst>
          </p:cNvPr>
          <p:cNvSpPr txBox="1">
            <a:spLocks/>
          </p:cNvSpPr>
          <p:nvPr/>
        </p:nvSpPr>
        <p:spPr>
          <a:xfrm>
            <a:off x="436923" y="128420"/>
            <a:ext cx="9725385" cy="973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,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maitinimas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Turinio vietos rezervavimo ženklas 5">
            <a:extLst>
              <a:ext uri="{FF2B5EF4-FFF2-40B4-BE49-F238E27FC236}">
                <a16:creationId xmlns:a16="http://schemas.microsoft.com/office/drawing/2014/main" id="{F1A94080-703E-4D52-97BC-BD3613EE54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377449"/>
              </p:ext>
            </p:extLst>
          </p:nvPr>
        </p:nvGraphicFramePr>
        <p:xfrm>
          <a:off x="1043608" y="1521237"/>
          <a:ext cx="9970756" cy="457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11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9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5DAA9-743A-4F3F-886A-84774BD1B447}"/>
              </a:ext>
            </a:extLst>
          </p:cNvPr>
          <p:cNvSpPr txBox="1"/>
          <p:nvPr/>
        </p:nvSpPr>
        <p:spPr>
          <a:xfrm>
            <a:off x="1433944" y="3050463"/>
            <a:ext cx="10215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 mokyklos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 ugdytinių fizinės būklės įvertinimas 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202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2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3 </a:t>
            </a:r>
            <a:r>
              <a:rPr lang="lt-LT" sz="4000" b="1" dirty="0" err="1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solidFill>
                <a:schemeClr val="tx1"/>
              </a:solidFill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00241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</TotalTime>
  <Words>1130</Words>
  <Application>Microsoft Office PowerPoint</Application>
  <PresentationFormat>Plačiaekranė</PresentationFormat>
  <Paragraphs>168</Paragraphs>
  <Slides>24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Times New Roman</vt:lpstr>
      <vt:lpstr>Wingdings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SVEIKATOS PAŽYMĖJIMO BŪSENA</vt:lpstr>
      <vt:lpstr>Mokinių, kurių formos  Nr. E027-1 formos I dalis "Fizinės būklės įvertinimas" užpildyta, dalis (%) </vt:lpstr>
      <vt:lpstr> </vt:lpstr>
      <vt:lpstr>„PowerPoint“ pateiktis</vt:lpstr>
      <vt:lpstr>Fizinės būklės įvertinimas: mokinio dalyvavimas ugdymo veikloje</vt:lpstr>
      <vt:lpstr>Fizinės būklės įvertinimas: mokinio dalyvavimas ugdymo veikloje pagal amžiaus grupes </vt:lpstr>
      <vt:lpstr>Fizinės būklės įvertinimas: fizinio ugdymo grupė</vt:lpstr>
      <vt:lpstr>Fizinės būklės įvertinimas: fizinio ugdymo grupė pagal amžiaus grupes</vt:lpstr>
      <vt:lpstr>Fizinės būklės įvertinimas : KMI</vt:lpstr>
      <vt:lpstr>Fizinės būklės įvertinimas: Specialiosios rekomendacijos: liga, sveikatos sutrikimas</vt:lpstr>
      <vt:lpstr>Specialiosios rekomendacijos ir pirmos pagalbos priemonės, kurių gali prireikti mokiniui</vt:lpstr>
      <vt:lpstr>„PowerPoint“ pateiktis</vt:lpstr>
      <vt:lpstr>Mokinių, kurių formos  Nr. E027-1 formos II dalis „Dantų ir žandikaulių būklės įvertinimas" užpildyta, dalis (%)</vt:lpstr>
      <vt:lpstr>Dantų ir žandikaulių būklės įvertinimas : sąkandžio patalogija</vt:lpstr>
      <vt:lpstr>Dantų ir žandikaulių būklės įvertinimas : KPI + kpi indeksas (ėduonies intensyvumas)</vt:lpstr>
      <vt:lpstr>Dantų ir žandikaulių būklės įvertinimas : mokiniai, kurių dantys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Evelina Araminaite</cp:lastModifiedBy>
  <cp:revision>41</cp:revision>
  <dcterms:created xsi:type="dcterms:W3CDTF">2019-07-24T07:24:43Z</dcterms:created>
  <dcterms:modified xsi:type="dcterms:W3CDTF">2023-01-17T08:05:54Z</dcterms:modified>
</cp:coreProperties>
</file>